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4" r:id="rId9"/>
    <p:sldId id="266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Desktop\штучки для презентаций\клипарты\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157192"/>
            <a:ext cx="1757884" cy="14912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1556792"/>
            <a:ext cx="77768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Повышение мотивации школьников</a:t>
            </a:r>
          </a:p>
          <a:p>
            <a:pPr algn="ctr"/>
            <a:r>
              <a:rPr lang="ru-RU" sz="2800" b="1" dirty="0" smtClean="0"/>
              <a:t> к обучению через использование технологии формирующего оценивания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987824" y="4437112"/>
            <a:ext cx="59046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Степанова Надежда Александровна, учитель русского языка и литературы МБОУ «Прутская СОШ» Павловского района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0223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673"/>
            <a:ext cx="8640960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988841"/>
            <a:ext cx="8640960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05065"/>
            <a:ext cx="8640961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4453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5652120" y="2447931"/>
            <a:ext cx="2826603" cy="13529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203848" y="5013176"/>
            <a:ext cx="3672408" cy="5393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979712" y="210578"/>
            <a:ext cx="43570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Оценивание для обучения</a:t>
            </a: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0162" y="1824596"/>
            <a:ext cx="3672408" cy="23042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9825" y="1772816"/>
            <a:ext cx="372611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обеспечивает учителя возможностью совершенствовать методы обучения, мотивировать</a:t>
            </a:r>
            <a:endParaRPr lang="ru-RU" sz="2800" dirty="0"/>
          </a:p>
        </p:txBody>
      </p:sp>
      <p:sp>
        <p:nvSpPr>
          <p:cNvPr id="6" name="Стрелка вниз 5"/>
          <p:cNvSpPr/>
          <p:nvPr/>
        </p:nvSpPr>
        <p:spPr>
          <a:xfrm rot="2556094">
            <a:off x="1853334" y="738036"/>
            <a:ext cx="307135" cy="1124925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652120" y="2340458"/>
            <a:ext cx="33123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предоставляет возможность обратной связи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569764" y="5029258"/>
            <a:ext cx="32017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направляет учение </a:t>
            </a:r>
            <a:endParaRPr lang="ru-RU" sz="2800" dirty="0"/>
          </a:p>
        </p:txBody>
      </p:sp>
      <p:sp>
        <p:nvSpPr>
          <p:cNvPr id="9" name="Стрелка вниз 8"/>
          <p:cNvSpPr/>
          <p:nvPr/>
        </p:nvSpPr>
        <p:spPr>
          <a:xfrm>
            <a:off x="4211960" y="807190"/>
            <a:ext cx="193452" cy="4032447"/>
          </a:xfrm>
          <a:prstGeom prst="downArrow">
            <a:avLst>
              <a:gd name="adj1" fmla="val 73581"/>
              <a:gd name="adj2" fmla="val 50000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19454256">
            <a:off x="5747547" y="739151"/>
            <a:ext cx="307135" cy="166437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 descr="C:\Users\Acer\Desktop\штучки для презентаций\клипарты\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157192"/>
            <a:ext cx="1757884" cy="14912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cer\Desktop\штучки для презентаций\клипарты\2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994" y="4041267"/>
            <a:ext cx="1558495" cy="281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64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83869"/>
            <a:ext cx="6912767" cy="58360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24837" y="116632"/>
            <a:ext cx="5209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Дорожная карта учебного курса</a:t>
            </a:r>
            <a:endParaRPr lang="ru-RU" sz="2800" b="1" dirty="0"/>
          </a:p>
        </p:txBody>
      </p:sp>
      <p:pic>
        <p:nvPicPr>
          <p:cNvPr id="2052" name="Picture 4" descr="C:\Users\Acer\Desktop\штучки для презентаций\клипарты\3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0"/>
            <a:ext cx="1711449" cy="209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72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85508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Оценочные техники для формирующего оценивания</a:t>
            </a:r>
          </a:p>
          <a:p>
            <a:pPr algn="ctr"/>
            <a:r>
              <a:rPr lang="ru-RU" sz="2800" b="1" dirty="0" smtClean="0"/>
              <a:t>для обратной связи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1318022"/>
            <a:ext cx="5471306" cy="55399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800" dirty="0" smtClean="0"/>
              <a:t>Минутный обзор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800" dirty="0" smtClean="0"/>
              <a:t>Матрица запоминания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800" dirty="0" smtClean="0"/>
              <a:t>Направленная расшифровка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800" dirty="0" err="1" smtClean="0"/>
              <a:t>Саммари</a:t>
            </a:r>
            <a:r>
              <a:rPr lang="ru-RU" sz="2800" dirty="0" smtClean="0"/>
              <a:t> в одном предложении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800" dirty="0" smtClean="0"/>
              <a:t>Цепочка заметок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800" dirty="0" smtClean="0"/>
              <a:t>Оценка экзамена учениками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800" dirty="0" smtClean="0"/>
              <a:t>Карты приложения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800" dirty="0" smtClean="0"/>
              <a:t>Тестовые вопросы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4099" name="Picture 3" descr="C:\Users\Acer\Desktop\штучки для презентаций\клипарты\1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4473586"/>
            <a:ext cx="3809999" cy="2383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34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332656"/>
            <a:ext cx="5677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Рефлексивные оценочные техники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1268760"/>
            <a:ext cx="5815182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800" dirty="0" smtClean="0"/>
              <a:t>Недельные отчеты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800" dirty="0" smtClean="0"/>
              <a:t>Опросник: установки и отношения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800" dirty="0" smtClean="0"/>
              <a:t>Оценочные рубрики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800" dirty="0" smtClean="0"/>
              <a:t>Кластер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800" dirty="0" smtClean="0"/>
              <a:t>Облака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800" dirty="0" smtClean="0"/>
              <a:t>Карта понятий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800" dirty="0" smtClean="0"/>
              <a:t>Две звезды, одно пожелание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4" name="Picture 2" descr="C:\Users\Acer\Desktop\штучки для презентаций\клипарты\2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492" y="3645024"/>
            <a:ext cx="1558495" cy="281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83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264830"/>
            <a:ext cx="24552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Карта понятий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9705" y="908720"/>
            <a:ext cx="851076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/>
            <a:r>
              <a:rPr lang="ru-RU" sz="2800" dirty="0"/>
              <a:t>Карта понятий – это диаграмма, состоящая из узловых точек (каждая из которых помечена определённым понятием), связанных прямыми линиями, которые также помечены. Узловые точки-понятия расположены на разных иерархических уровнях, соответствующих движению от наиболее общих к конкретным специальным понятиям.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9705" y="4725144"/>
            <a:ext cx="851076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/>
              <a:t>Позволяет </a:t>
            </a:r>
            <a:r>
              <a:rPr lang="ru-RU" sz="2800" i="1" dirty="0"/>
              <a:t>оценить, как хорошо ученики могут видеть «общую картину» предмета или отдельной темы</a:t>
            </a:r>
            <a:r>
              <a:rPr lang="ru-RU" sz="2800" i="1" dirty="0" smtClean="0"/>
              <a:t>.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2987329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8515433" cy="4644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396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6444208" y="198546"/>
            <a:ext cx="2590800" cy="58102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>
                <a:effectLst/>
                <a:ea typeface="Calibri"/>
                <a:cs typeface="Times New Roman"/>
              </a:rPr>
              <a:t>СИНТАКСИС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914526" y="1273491"/>
            <a:ext cx="2162175" cy="5905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effectLst/>
                <a:ea typeface="Calibri"/>
                <a:cs typeface="Times New Roman"/>
              </a:rPr>
              <a:t>ПРЕДЛОЖЕНИЕ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98811" y="1913889"/>
            <a:ext cx="2095500" cy="5905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effectLst/>
                <a:ea typeface="Calibri"/>
                <a:cs typeface="Times New Roman"/>
              </a:rPr>
              <a:t>СЛОВОСОЧЕТАНИЕ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cxnSp>
        <p:nvCxnSpPr>
          <p:cNvPr id="6" name="Прямая соединительная линия 5"/>
          <p:cNvCxnSpPr>
            <a:endCxn id="3" idx="2"/>
          </p:cNvCxnSpPr>
          <p:nvPr/>
        </p:nvCxnSpPr>
        <p:spPr>
          <a:xfrm flipV="1">
            <a:off x="2793567" y="489059"/>
            <a:ext cx="3650641" cy="143863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 flipV="1">
            <a:off x="7549817" y="777195"/>
            <a:ext cx="334551" cy="496296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8" name="Прямоугольник 7"/>
          <p:cNvSpPr/>
          <p:nvPr/>
        </p:nvSpPr>
        <p:spPr>
          <a:xfrm>
            <a:off x="168772" y="1918984"/>
            <a:ext cx="914400" cy="5048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>
                <a:effectLst/>
                <a:ea typeface="Calibri"/>
                <a:cs typeface="Times New Roman"/>
              </a:rPr>
              <a:t>ТИП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104017" y="2161143"/>
            <a:ext cx="514350" cy="0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3034393" y="2444158"/>
            <a:ext cx="0" cy="419100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11" name="Прямоугольник 10"/>
          <p:cNvSpPr/>
          <p:nvPr/>
        </p:nvSpPr>
        <p:spPr>
          <a:xfrm>
            <a:off x="2942619" y="2593638"/>
            <a:ext cx="995252" cy="5546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>
                <a:effectLst/>
                <a:ea typeface="Calibri"/>
                <a:cs typeface="Times New Roman"/>
              </a:rPr>
              <a:t>СПОСОБ СВЯЗИ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 flipV="1">
            <a:off x="8109771" y="1881735"/>
            <a:ext cx="675640" cy="856615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3" name="Прямая соединительная линия 12"/>
          <p:cNvCxnSpPr>
            <a:endCxn id="4" idx="2"/>
          </p:cNvCxnSpPr>
          <p:nvPr/>
        </p:nvCxnSpPr>
        <p:spPr>
          <a:xfrm flipV="1">
            <a:off x="7340479" y="1864041"/>
            <a:ext cx="655135" cy="1098929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14" name="Прямоугольник 13"/>
          <p:cNvSpPr/>
          <p:nvPr/>
        </p:nvSpPr>
        <p:spPr>
          <a:xfrm>
            <a:off x="3332224" y="153850"/>
            <a:ext cx="1152525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>
                <a:effectLst/>
                <a:ea typeface="Calibri"/>
                <a:cs typeface="Times New Roman"/>
              </a:rPr>
              <a:t>СТРОЕНИЕ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2526805" y="220740"/>
            <a:ext cx="831628" cy="148227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6" name="Прямая соединительная линия 15"/>
          <p:cNvCxnSpPr>
            <a:endCxn id="14" idx="1"/>
          </p:cNvCxnSpPr>
          <p:nvPr/>
        </p:nvCxnSpPr>
        <p:spPr>
          <a:xfrm flipV="1">
            <a:off x="2499157" y="420550"/>
            <a:ext cx="833067" cy="760232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2667205" y="687250"/>
            <a:ext cx="665019" cy="1240440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18" name="Прямоугольник 17"/>
          <p:cNvSpPr/>
          <p:nvPr/>
        </p:nvSpPr>
        <p:spPr>
          <a:xfrm>
            <a:off x="791320" y="153850"/>
            <a:ext cx="1771650" cy="63817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effectLst/>
                <a:latin typeface="Calibri"/>
                <a:ea typeface="Calibri"/>
                <a:cs typeface="Times New Roman"/>
              </a:rPr>
              <a:t>РАВНОПРАВНЫЕ СЛОВА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50483" y="913023"/>
            <a:ext cx="2048674" cy="64706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>
                <a:effectLst/>
                <a:latin typeface="Calibri"/>
                <a:ea typeface="Calibri"/>
                <a:cs typeface="Times New Roman"/>
              </a:rPr>
              <a:t> </a:t>
            </a:r>
            <a:endParaRPr lang="ru-RU" sz="110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V="1">
            <a:off x="2051720" y="3171852"/>
            <a:ext cx="993944" cy="1769316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1472010" y="3159270"/>
            <a:ext cx="1506727" cy="648592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22" name="Прямая соединительная линия 21"/>
          <p:cNvCxnSpPr/>
          <p:nvPr/>
        </p:nvCxnSpPr>
        <p:spPr>
          <a:xfrm flipH="1" flipV="1">
            <a:off x="3145022" y="3111682"/>
            <a:ext cx="16817" cy="1232476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95369" y="2413505"/>
            <a:ext cx="146805" cy="851922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467544" y="2444158"/>
            <a:ext cx="0" cy="209551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25" name="Прямая соединительная линия 24"/>
          <p:cNvCxnSpPr/>
          <p:nvPr/>
        </p:nvCxnSpPr>
        <p:spPr>
          <a:xfrm flipH="1" flipV="1">
            <a:off x="1083173" y="2291549"/>
            <a:ext cx="777675" cy="476633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1677145" y="2738350"/>
            <a:ext cx="1185463" cy="3985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smtClean="0">
                <a:effectLst/>
                <a:ea typeface="Calibri"/>
                <a:cs typeface="Times New Roman"/>
              </a:rPr>
              <a:t>НАРЕЧНЫЕ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52616" y="2653709"/>
            <a:ext cx="1357211" cy="4201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smtClean="0">
                <a:effectLst/>
                <a:ea typeface="Calibri"/>
                <a:cs typeface="Times New Roman"/>
              </a:rPr>
              <a:t>ГЛАГОЛЬНЫЕ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6728" y="3228361"/>
            <a:ext cx="1155513" cy="5048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smtClean="0">
                <a:effectLst/>
                <a:ea typeface="Calibri"/>
                <a:cs typeface="Times New Roman"/>
              </a:rPr>
              <a:t>ИМЕННЫЕ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25972" y="3831300"/>
            <a:ext cx="1612714" cy="5048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smtClean="0">
                <a:effectLst/>
                <a:ea typeface="Calibri"/>
                <a:cs typeface="Times New Roman"/>
              </a:rPr>
              <a:t>СОГЛАСОВАНИЕ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414307" y="4344158"/>
            <a:ext cx="1495063" cy="5048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smtClean="0">
                <a:effectLst/>
                <a:ea typeface="Calibri"/>
                <a:cs typeface="Times New Roman"/>
              </a:rPr>
              <a:t>ПРИМЫКАНИЕ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67544" y="4740460"/>
            <a:ext cx="1566421" cy="5048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smtClean="0">
                <a:effectLst/>
                <a:ea typeface="Calibri"/>
                <a:cs typeface="Times New Roman"/>
              </a:rPr>
              <a:t>УПРАВЛЕНИЕ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81100" y="888394"/>
            <a:ext cx="2031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ГЛАВНОЕ СЛОВО + </a:t>
            </a:r>
          </a:p>
          <a:p>
            <a:r>
              <a:rPr lang="ru-RU" sz="1600" b="1" dirty="0" smtClean="0"/>
              <a:t>ЗАВИСИМОЕ СЛОВО</a:t>
            </a:r>
            <a:endParaRPr lang="ru-RU" sz="1600" b="1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5949267" y="2895922"/>
            <a:ext cx="1239057" cy="5048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smtClean="0">
                <a:ea typeface="Calibri"/>
                <a:cs typeface="Times New Roman"/>
              </a:rPr>
              <a:t>ПРОСТОЕ</a:t>
            </a:r>
            <a:endParaRPr lang="ru-RU" sz="1600" b="1" dirty="0">
              <a:effectLst/>
              <a:ea typeface="Calibri"/>
              <a:cs typeface="Times New Roman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547865" y="2308133"/>
            <a:ext cx="2461343" cy="4997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smtClean="0">
                <a:effectLst/>
                <a:ea typeface="Calibri"/>
                <a:cs typeface="Times New Roman"/>
              </a:rPr>
              <a:t>ПО ЦЕЛИ ВЫСКАЗЫВАНИЯ</a:t>
            </a:r>
            <a:endParaRPr lang="ru-RU" sz="1600" b="1" dirty="0">
              <a:effectLst/>
              <a:ea typeface="Calibri"/>
              <a:cs typeface="Times New Roman"/>
            </a:endParaRP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 flipV="1">
            <a:off x="6804248" y="2778440"/>
            <a:ext cx="0" cy="209550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52" name="Прямая соединительная линия 51"/>
          <p:cNvCxnSpPr/>
          <p:nvPr/>
        </p:nvCxnSpPr>
        <p:spPr>
          <a:xfrm flipV="1">
            <a:off x="4932040" y="1812501"/>
            <a:ext cx="0" cy="495632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53" name="Прямая соединительная линия 52"/>
          <p:cNvCxnSpPr/>
          <p:nvPr/>
        </p:nvCxnSpPr>
        <p:spPr>
          <a:xfrm flipV="1">
            <a:off x="5778536" y="1790812"/>
            <a:ext cx="0" cy="517321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54" name="Прямая соединительная линия 53"/>
          <p:cNvCxnSpPr/>
          <p:nvPr/>
        </p:nvCxnSpPr>
        <p:spPr>
          <a:xfrm flipV="1">
            <a:off x="6804248" y="1273491"/>
            <a:ext cx="0" cy="1034643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56" name="Прямоугольник 55"/>
          <p:cNvSpPr/>
          <p:nvPr/>
        </p:nvSpPr>
        <p:spPr>
          <a:xfrm>
            <a:off x="4311856" y="1359216"/>
            <a:ext cx="1155513" cy="5048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smtClean="0">
                <a:effectLst/>
                <a:ea typeface="Calibri"/>
                <a:cs typeface="Times New Roman"/>
              </a:rPr>
              <a:t>ПОВЕСТВ.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5525857" y="1307676"/>
            <a:ext cx="1155513" cy="5048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smtClean="0">
                <a:effectLst/>
                <a:ea typeface="Calibri"/>
                <a:cs typeface="Times New Roman"/>
              </a:rPr>
              <a:t>ПОБУД.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5877830" y="768666"/>
            <a:ext cx="1155513" cy="5048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smtClean="0">
                <a:effectLst/>
                <a:ea typeface="Calibri"/>
                <a:cs typeface="Times New Roman"/>
              </a:rPr>
              <a:t>ВОПРОС.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3342703" y="3256480"/>
            <a:ext cx="2356286" cy="5048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600" b="1" dirty="0" smtClean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smtClean="0">
                <a:ea typeface="Calibri"/>
                <a:cs typeface="Times New Roman"/>
              </a:rPr>
              <a:t>ПО </a:t>
            </a:r>
            <a:r>
              <a:rPr lang="ru-RU" sz="1600" b="1" dirty="0">
                <a:ea typeface="Calibri"/>
                <a:cs typeface="Times New Roman"/>
              </a:rPr>
              <a:t>ЭМОЦИОНАЛЬНОЙ ОКРАСКЕ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7884368" y="2504439"/>
            <a:ext cx="1259630" cy="5048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smtClean="0">
                <a:ea typeface="Calibri"/>
                <a:cs typeface="Times New Roman"/>
              </a:rPr>
              <a:t>СЛОЖНОЕ</a:t>
            </a:r>
            <a:endParaRPr lang="ru-RU" sz="1600" b="1" dirty="0">
              <a:effectLst/>
              <a:ea typeface="Calibri"/>
              <a:cs typeface="Times New Roman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3554263" y="3882560"/>
            <a:ext cx="1167571" cy="3597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smtClean="0">
                <a:ea typeface="Calibri"/>
                <a:cs typeface="Times New Roman"/>
              </a:rPr>
              <a:t>ВОСКЛ.</a:t>
            </a:r>
            <a:endParaRPr lang="ru-RU" sz="1600" b="1" dirty="0">
              <a:effectLst/>
              <a:ea typeface="Calibri"/>
              <a:cs typeface="Times New Roman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4981934" y="3860816"/>
            <a:ext cx="1087846" cy="3557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smtClean="0">
                <a:ea typeface="Calibri"/>
                <a:cs typeface="Times New Roman"/>
              </a:rPr>
              <a:t>НЕВОСКЛ.</a:t>
            </a:r>
            <a:endParaRPr lang="ru-RU" sz="1600" b="1" dirty="0">
              <a:effectLst/>
              <a:ea typeface="Calibri"/>
              <a:cs typeface="Times New Roman"/>
            </a:endParaRPr>
          </a:p>
        </p:txBody>
      </p:sp>
      <p:cxnSp>
        <p:nvCxnSpPr>
          <p:cNvPr id="79" name="Прямая соединительная линия 78"/>
          <p:cNvCxnSpPr/>
          <p:nvPr/>
        </p:nvCxnSpPr>
        <p:spPr>
          <a:xfrm flipV="1">
            <a:off x="4067944" y="3747753"/>
            <a:ext cx="1" cy="124415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80" name="Прямая соединительная линия 79"/>
          <p:cNvCxnSpPr/>
          <p:nvPr/>
        </p:nvCxnSpPr>
        <p:spPr>
          <a:xfrm flipH="1" flipV="1">
            <a:off x="5374654" y="3687448"/>
            <a:ext cx="26436" cy="173368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81" name="Прямая соединительная линия 80"/>
          <p:cNvCxnSpPr>
            <a:endCxn id="43" idx="2"/>
          </p:cNvCxnSpPr>
          <p:nvPr/>
        </p:nvCxnSpPr>
        <p:spPr>
          <a:xfrm flipV="1">
            <a:off x="6103613" y="3400747"/>
            <a:ext cx="465183" cy="867670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85" name="Прямоугольник 84"/>
          <p:cNvSpPr/>
          <p:nvPr/>
        </p:nvSpPr>
        <p:spPr>
          <a:xfrm>
            <a:off x="4229244" y="4330817"/>
            <a:ext cx="2103475" cy="4856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smtClean="0">
                <a:ea typeface="Calibri"/>
                <a:cs typeface="Times New Roman"/>
              </a:rPr>
              <a:t>ПО КОЛИЧЕСТВУ ГЛАВНЫХ ЧЛЕНОВ</a:t>
            </a:r>
            <a:endParaRPr lang="ru-RU" sz="1600" b="1" dirty="0">
              <a:effectLst/>
              <a:ea typeface="Calibri"/>
              <a:cs typeface="Times New Roman"/>
            </a:endParaRPr>
          </a:p>
        </p:txBody>
      </p:sp>
      <p:cxnSp>
        <p:nvCxnSpPr>
          <p:cNvPr id="87" name="Прямая соединительная линия 86"/>
          <p:cNvCxnSpPr/>
          <p:nvPr/>
        </p:nvCxnSpPr>
        <p:spPr>
          <a:xfrm flipH="1">
            <a:off x="5729913" y="3265427"/>
            <a:ext cx="219354" cy="157236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90" name="Прямая соединительная линия 89"/>
          <p:cNvCxnSpPr/>
          <p:nvPr/>
        </p:nvCxnSpPr>
        <p:spPr>
          <a:xfrm flipV="1">
            <a:off x="4263668" y="4816450"/>
            <a:ext cx="762612" cy="421734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92" name="Прямоугольник 91"/>
          <p:cNvSpPr/>
          <p:nvPr/>
        </p:nvSpPr>
        <p:spPr>
          <a:xfrm>
            <a:off x="2976045" y="5208366"/>
            <a:ext cx="1674321" cy="5048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smtClean="0">
                <a:effectLst/>
                <a:ea typeface="Calibri"/>
                <a:cs typeface="Times New Roman"/>
              </a:rPr>
              <a:t>ДВУСОСТАВНОЕ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4838560" y="5253431"/>
            <a:ext cx="1890643" cy="5048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smtClean="0">
                <a:effectLst/>
                <a:ea typeface="Calibri"/>
                <a:cs typeface="Times New Roman"/>
              </a:rPr>
              <a:t>ОДНОСОСТАВНОЕ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cxnSp>
        <p:nvCxnSpPr>
          <p:cNvPr id="109" name="Прямая соединительная линия 108"/>
          <p:cNvCxnSpPr/>
          <p:nvPr/>
        </p:nvCxnSpPr>
        <p:spPr>
          <a:xfrm flipH="1" flipV="1">
            <a:off x="5525857" y="4816450"/>
            <a:ext cx="423410" cy="453552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112" name="Прямоугольник 111"/>
          <p:cNvSpPr/>
          <p:nvPr/>
        </p:nvSpPr>
        <p:spPr>
          <a:xfrm>
            <a:off x="2383449" y="6169222"/>
            <a:ext cx="1897549" cy="5048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smtClean="0">
                <a:effectLst/>
                <a:ea typeface="Calibri"/>
                <a:cs typeface="Times New Roman"/>
              </a:rPr>
              <a:t>НЕОПРЕДЕЛЕННО-ЛИЧНОЕ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113" name="Прямоугольник 112"/>
          <p:cNvSpPr/>
          <p:nvPr/>
        </p:nvSpPr>
        <p:spPr>
          <a:xfrm>
            <a:off x="6695120" y="3774132"/>
            <a:ext cx="986407" cy="3903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smtClean="0">
                <a:effectLst/>
                <a:ea typeface="Calibri"/>
                <a:cs typeface="Times New Roman"/>
              </a:rPr>
              <a:t>ПОЛНОЕ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6103613" y="6169222"/>
            <a:ext cx="1566421" cy="5048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smtClean="0">
                <a:ea typeface="Calibri"/>
                <a:cs typeface="Times New Roman"/>
              </a:rPr>
              <a:t>БЕЗЛИЧНОЕ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478090" y="6142610"/>
            <a:ext cx="1715539" cy="5048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smtClean="0">
                <a:effectLst/>
                <a:ea typeface="Calibri"/>
                <a:cs typeface="Times New Roman"/>
              </a:rPr>
              <a:t>ОПРЕДЕЛЕННО-ЛИЧНОЕ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4451684" y="6142611"/>
            <a:ext cx="1566421" cy="5048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smtClean="0">
                <a:effectLst/>
                <a:ea typeface="Calibri"/>
                <a:cs typeface="Times New Roman"/>
              </a:rPr>
              <a:t>ОБОБЩЕННО-ЛИЧНОЕ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117" name="Прямоугольник 116"/>
          <p:cNvSpPr/>
          <p:nvPr/>
        </p:nvSpPr>
        <p:spPr>
          <a:xfrm>
            <a:off x="6858522" y="5629918"/>
            <a:ext cx="1566421" cy="5048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smtClean="0">
                <a:ea typeface="Calibri"/>
                <a:cs typeface="Times New Roman"/>
              </a:rPr>
              <a:t>НАЗЫВНОЕ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cxnSp>
        <p:nvCxnSpPr>
          <p:cNvPr id="118" name="Прямая соединительная линия 117"/>
          <p:cNvCxnSpPr/>
          <p:nvPr/>
        </p:nvCxnSpPr>
        <p:spPr>
          <a:xfrm flipH="1" flipV="1">
            <a:off x="6018105" y="5761336"/>
            <a:ext cx="397226" cy="382816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19" name="Прямая соединительная линия 118"/>
          <p:cNvCxnSpPr/>
          <p:nvPr/>
        </p:nvCxnSpPr>
        <p:spPr>
          <a:xfrm flipV="1">
            <a:off x="2103707" y="5725067"/>
            <a:ext cx="2749709" cy="433367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20" name="Прямая соединительная линия 119"/>
          <p:cNvCxnSpPr/>
          <p:nvPr/>
        </p:nvCxnSpPr>
        <p:spPr>
          <a:xfrm flipV="1">
            <a:off x="5148064" y="5761335"/>
            <a:ext cx="0" cy="381275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21" name="Прямая соединительная линия 120"/>
          <p:cNvCxnSpPr/>
          <p:nvPr/>
        </p:nvCxnSpPr>
        <p:spPr>
          <a:xfrm flipV="1">
            <a:off x="4138049" y="5758256"/>
            <a:ext cx="888231" cy="407887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27" name="Прямая соединительная линия 126"/>
          <p:cNvCxnSpPr>
            <a:stCxn id="117" idx="1"/>
          </p:cNvCxnSpPr>
          <p:nvPr/>
        </p:nvCxnSpPr>
        <p:spPr>
          <a:xfrm flipH="1" flipV="1">
            <a:off x="6537836" y="5725067"/>
            <a:ext cx="320686" cy="157264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129" name="Прямоугольник 128"/>
          <p:cNvSpPr/>
          <p:nvPr/>
        </p:nvSpPr>
        <p:spPr>
          <a:xfrm>
            <a:off x="6402454" y="4249225"/>
            <a:ext cx="1252027" cy="5048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smtClean="0">
                <a:effectLst/>
                <a:ea typeface="Calibri"/>
                <a:cs typeface="Times New Roman"/>
              </a:rPr>
              <a:t>НЕПОЛНОЕ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cxnSp>
        <p:nvCxnSpPr>
          <p:cNvPr id="130" name="Прямая соединительная линия 129"/>
          <p:cNvCxnSpPr/>
          <p:nvPr/>
        </p:nvCxnSpPr>
        <p:spPr>
          <a:xfrm flipV="1">
            <a:off x="6487581" y="3373445"/>
            <a:ext cx="308693" cy="868833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31" name="Прямая соединительная линия 130"/>
          <p:cNvCxnSpPr/>
          <p:nvPr/>
        </p:nvCxnSpPr>
        <p:spPr>
          <a:xfrm flipH="1" flipV="1">
            <a:off x="6910375" y="3434985"/>
            <a:ext cx="83072" cy="366794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21262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6045916"/>
              </p:ext>
            </p:extLst>
          </p:nvPr>
        </p:nvGraphicFramePr>
        <p:xfrm>
          <a:off x="179512" y="908720"/>
          <a:ext cx="8749481" cy="5212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39911"/>
                <a:gridCol w="680957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Уровень достижений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Критерии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Образцовый</a:t>
                      </a:r>
                    </a:p>
                    <a:p>
                      <a:r>
                        <a:rPr lang="ru-RU" b="1" dirty="0" smtClean="0"/>
                        <a:t> (5 баллов)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Даёт адекватный, убедительный ответ. </a:t>
                      </a:r>
                    </a:p>
                    <a:p>
                      <a:r>
                        <a:rPr lang="ru-RU" dirty="0" smtClean="0"/>
                        <a:t>Логично и последовательно аргументирует ответ. </a:t>
                      </a:r>
                    </a:p>
                    <a:p>
                      <a:r>
                        <a:rPr lang="ru-RU" dirty="0" smtClean="0"/>
                        <a:t>Использует приемлемый стиль и грамматику (ошибок нет). 	 Демонстрирует точное и полное понимание вопроса. </a:t>
                      </a:r>
                    </a:p>
                    <a:p>
                      <a:r>
                        <a:rPr lang="ru-RU" dirty="0" smtClean="0"/>
                        <a:t>Подкрепляет выводы данными и доказательствами. </a:t>
                      </a:r>
                    </a:p>
                    <a:p>
                      <a:r>
                        <a:rPr lang="ru-RU" dirty="0" smtClean="0"/>
                        <a:t>Использует не менее 2 идей, примеров и\или аргументов, поддерживающих ответ.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Адекватный</a:t>
                      </a:r>
                    </a:p>
                    <a:p>
                      <a:r>
                        <a:rPr lang="ru-RU" b="1" dirty="0" smtClean="0"/>
                        <a:t> (4 балла)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 отвечает на вопрос прямо, но косвенно с ним соотносится. </a:t>
                      </a:r>
                    </a:p>
                    <a:p>
                      <a:r>
                        <a:rPr lang="ru-RU" dirty="0" smtClean="0"/>
                        <a:t>Даёт адекватный и убедительный ответ. </a:t>
                      </a:r>
                    </a:p>
                    <a:p>
                      <a:r>
                        <a:rPr lang="ru-RU" dirty="0" smtClean="0"/>
                        <a:t>Логично и последовательно аргументирует ответ. </a:t>
                      </a:r>
                    </a:p>
                    <a:p>
                      <a:r>
                        <a:rPr lang="ru-RU" dirty="0" smtClean="0"/>
                        <a:t>Использует приемлемый стиль и грамматику (ошибок нет). 	 Демонстрирует точное, но всего лишь адекватное понимание вопроса, поскольку не подкрепляет выводы доказательствами или данными. </a:t>
                      </a:r>
                    </a:p>
                    <a:p>
                      <a:r>
                        <a:rPr lang="ru-RU" dirty="0" smtClean="0"/>
                        <a:t> Использует только 1 идею, поддерживающую ответ. 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9512" y="143054"/>
            <a:ext cx="88913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Пример критериальной рубрики оценки устного ответа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8013769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285</Words>
  <Application>Microsoft Office PowerPoint</Application>
  <PresentationFormat>Экран (4:3)</PresentationFormat>
  <Paragraphs>82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10</cp:revision>
  <dcterms:created xsi:type="dcterms:W3CDTF">2018-09-26T14:37:21Z</dcterms:created>
  <dcterms:modified xsi:type="dcterms:W3CDTF">2018-09-27T09:15:09Z</dcterms:modified>
</cp:coreProperties>
</file>